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9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29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993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576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26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631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865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984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60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067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521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F214-1287-439F-8533-ADCB7BB3198B}" type="datetimeFigureOut">
              <a:rPr lang="en-AU" smtClean="0"/>
              <a:t>28/11/2012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3845-4E97-46EA-9433-424FEE900E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514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Duration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947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Basics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 smtClean="0"/>
              <a:t>Duration refers to the lengths of sounds and silences in music and includes the aspects of beat, rhythm, tempo, pulse rates and absence of pulse. </a:t>
            </a:r>
          </a:p>
          <a:p>
            <a:r>
              <a:rPr lang="en-AU" dirty="0" smtClean="0"/>
              <a:t>Beat: the underlying pulse in music.</a:t>
            </a:r>
          </a:p>
          <a:p>
            <a:r>
              <a:rPr lang="en-AU" dirty="0" smtClean="0"/>
              <a:t>Rhythm: patterns of long and short sounds and silences found in music.</a:t>
            </a:r>
          </a:p>
          <a:p>
            <a:r>
              <a:rPr lang="en-AU" dirty="0" smtClean="0"/>
              <a:t>Tempo: the speed of the beat. Music may be fast or slow and may become faster or slower.</a:t>
            </a:r>
          </a:p>
          <a:p>
            <a:r>
              <a:rPr lang="en-AU" dirty="0" smtClean="0"/>
              <a:t>Metre: the grouping of the beats. Beats can be grouped in any combination, with any type of beat.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33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Terminology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b="1" dirty="0" smtClean="0"/>
              <a:t>Syncopation: </a:t>
            </a:r>
            <a:r>
              <a:rPr lang="en-AU" dirty="0" smtClean="0"/>
              <a:t>Playing notes/rhythms off the main beat.</a:t>
            </a:r>
          </a:p>
          <a:p>
            <a:r>
              <a:rPr lang="en-AU" b="1" dirty="0" err="1" smtClean="0"/>
              <a:t>Rubato</a:t>
            </a:r>
            <a:r>
              <a:rPr lang="en-AU" b="1" dirty="0" smtClean="0"/>
              <a:t>: </a:t>
            </a:r>
            <a:r>
              <a:rPr lang="en-AU" dirty="0" smtClean="0"/>
              <a:t>Free timing, play with your own sense of time.</a:t>
            </a:r>
          </a:p>
          <a:p>
            <a:r>
              <a:rPr lang="en-AU" b="1" dirty="0" smtClean="0"/>
              <a:t>Rhythmic ostinato: </a:t>
            </a:r>
            <a:r>
              <a:rPr lang="en-AU" dirty="0" smtClean="0"/>
              <a:t>A </a:t>
            </a:r>
            <a:r>
              <a:rPr lang="en-AU" dirty="0" smtClean="0"/>
              <a:t>rhythmic pattern played over and over again.</a:t>
            </a:r>
            <a:endParaRPr lang="en-AU" dirty="0" smtClean="0"/>
          </a:p>
          <a:p>
            <a:r>
              <a:rPr lang="en-AU" b="1" dirty="0" smtClean="0"/>
              <a:t>Polyrhythm: </a:t>
            </a:r>
            <a:r>
              <a:rPr lang="en-AU" dirty="0" smtClean="0"/>
              <a:t>A melodic sequence that makes use of two or more different rhythms at once.</a:t>
            </a:r>
            <a:endParaRPr lang="en-AU" dirty="0" smtClean="0"/>
          </a:p>
          <a:p>
            <a:r>
              <a:rPr lang="en-AU" b="1" dirty="0" smtClean="0"/>
              <a:t>Cross </a:t>
            </a:r>
            <a:r>
              <a:rPr lang="en-AU" b="1" dirty="0" smtClean="0"/>
              <a:t>rhythm: </a:t>
            </a:r>
            <a:r>
              <a:rPr lang="en-AU" dirty="0" smtClean="0"/>
              <a:t>A </a:t>
            </a:r>
            <a:r>
              <a:rPr lang="en-AU" dirty="0"/>
              <a:t>rhythm in which the </a:t>
            </a:r>
            <a:r>
              <a:rPr lang="en-AU" dirty="0" smtClean="0"/>
              <a:t>regular rhythmic pattern/beat is </a:t>
            </a:r>
            <a:r>
              <a:rPr lang="en-AU" dirty="0"/>
              <a:t>contradicted by a conflicting </a:t>
            </a:r>
            <a:r>
              <a:rPr lang="en-AU" dirty="0" smtClean="0"/>
              <a:t>pattern/beat</a:t>
            </a:r>
          </a:p>
          <a:p>
            <a:r>
              <a:rPr lang="en-AU" b="1" dirty="0" err="1" smtClean="0"/>
              <a:t>Hemiola</a:t>
            </a:r>
            <a:r>
              <a:rPr lang="en-AU" b="1" dirty="0" smtClean="0"/>
              <a:t>: </a:t>
            </a:r>
            <a:r>
              <a:rPr lang="en-AU" dirty="0" smtClean="0"/>
              <a:t>When </a:t>
            </a:r>
            <a:r>
              <a:rPr lang="en-AU" dirty="0" smtClean="0">
                <a:effectLst/>
              </a:rPr>
              <a:t>three beats of equal value in the time normally occupied by two </a:t>
            </a:r>
            <a:r>
              <a:rPr lang="en-AU" dirty="0" smtClean="0">
                <a:effectLst/>
              </a:rPr>
              <a:t>beats.</a:t>
            </a:r>
            <a:endParaRPr lang="en-AU" dirty="0" smtClean="0"/>
          </a:p>
          <a:p>
            <a:r>
              <a:rPr lang="en-AU" b="1" dirty="0" smtClean="0"/>
              <a:t>Simple time: </a:t>
            </a:r>
            <a:r>
              <a:rPr lang="en-AU" dirty="0"/>
              <a:t>Musical rhythm or meter in which each beat in a measure can be subdivided simply into halves or quarters</a:t>
            </a:r>
            <a:r>
              <a:rPr lang="en-AU" dirty="0" smtClean="0"/>
              <a:t>.</a:t>
            </a:r>
          </a:p>
          <a:p>
            <a:r>
              <a:rPr lang="en-AU" b="1" dirty="0" smtClean="0"/>
              <a:t>Compound time: </a:t>
            </a:r>
            <a:r>
              <a:rPr lang="en-AU" dirty="0"/>
              <a:t>Musical rhythm or meter in which each beat in a bar is subdivided into three smaller </a:t>
            </a:r>
            <a:r>
              <a:rPr lang="en-AU" dirty="0" smtClean="0"/>
              <a:t>units</a:t>
            </a:r>
            <a:r>
              <a:rPr lang="en-AU" dirty="0"/>
              <a:t> </a:t>
            </a:r>
            <a:r>
              <a:rPr lang="en-AU" dirty="0" smtClean="0"/>
              <a:t>(dotted notes).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41940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Time Signatures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78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Tempo Terminology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b="1" dirty="0" smtClean="0"/>
              <a:t>Adagio: </a:t>
            </a:r>
            <a:r>
              <a:rPr lang="en-AU" dirty="0" smtClean="0"/>
              <a:t>Slowly</a:t>
            </a:r>
          </a:p>
          <a:p>
            <a:r>
              <a:rPr lang="en-AU" b="1" dirty="0" smtClean="0"/>
              <a:t>Allegro: </a:t>
            </a:r>
            <a:r>
              <a:rPr lang="en-AU" dirty="0" smtClean="0"/>
              <a:t>Lively and fast</a:t>
            </a:r>
          </a:p>
          <a:p>
            <a:r>
              <a:rPr lang="en-AU" b="1" dirty="0" smtClean="0"/>
              <a:t>Andante: </a:t>
            </a:r>
            <a:r>
              <a:rPr lang="en-AU" dirty="0" smtClean="0"/>
              <a:t>At an easy walking pace</a:t>
            </a:r>
          </a:p>
          <a:p>
            <a:r>
              <a:rPr lang="en-AU" b="1" dirty="0" smtClean="0"/>
              <a:t>Grave: </a:t>
            </a:r>
            <a:r>
              <a:rPr lang="en-AU" dirty="0" smtClean="0"/>
              <a:t>Very slow</a:t>
            </a:r>
          </a:p>
          <a:p>
            <a:r>
              <a:rPr lang="en-AU" b="1" dirty="0" smtClean="0"/>
              <a:t>Larghetto: </a:t>
            </a:r>
            <a:r>
              <a:rPr lang="en-AU" dirty="0" smtClean="0"/>
              <a:t>Rather broadly</a:t>
            </a:r>
          </a:p>
          <a:p>
            <a:r>
              <a:rPr lang="en-AU" b="1" dirty="0" smtClean="0"/>
              <a:t>Largo: </a:t>
            </a:r>
            <a:r>
              <a:rPr lang="en-AU" dirty="0" smtClean="0"/>
              <a:t>Broadly</a:t>
            </a:r>
          </a:p>
          <a:p>
            <a:r>
              <a:rPr lang="en-AU" b="1" dirty="0" smtClean="0"/>
              <a:t>Lento: </a:t>
            </a:r>
            <a:r>
              <a:rPr lang="en-AU" dirty="0" smtClean="0"/>
              <a:t>Slowly</a:t>
            </a:r>
          </a:p>
          <a:p>
            <a:r>
              <a:rPr lang="en-AU" b="1" dirty="0" smtClean="0"/>
              <a:t>Moderato: </a:t>
            </a:r>
            <a:r>
              <a:rPr lang="en-AU" dirty="0" smtClean="0"/>
              <a:t>At moderate speed</a:t>
            </a:r>
            <a:endParaRPr lang="en-AU" b="1" dirty="0" smtClean="0"/>
          </a:p>
          <a:p>
            <a:r>
              <a:rPr lang="en-AU" b="1" dirty="0" smtClean="0"/>
              <a:t>Presto: </a:t>
            </a:r>
            <a:r>
              <a:rPr lang="en-AU" dirty="0" smtClean="0"/>
              <a:t>Very fast</a:t>
            </a:r>
          </a:p>
          <a:p>
            <a:r>
              <a:rPr lang="en-AU" b="1" dirty="0" smtClean="0"/>
              <a:t>Prestissimo: </a:t>
            </a:r>
            <a:r>
              <a:rPr lang="en-AU" dirty="0" smtClean="0"/>
              <a:t>Very fast</a:t>
            </a:r>
          </a:p>
          <a:p>
            <a:r>
              <a:rPr lang="en-AU" b="1" dirty="0" smtClean="0"/>
              <a:t>Vivace: </a:t>
            </a:r>
            <a:r>
              <a:rPr lang="en-AU" dirty="0" smtClean="0"/>
              <a:t>Lively and spirited</a:t>
            </a:r>
          </a:p>
          <a:p>
            <a:r>
              <a:rPr lang="en-AU" b="1" dirty="0" smtClean="0"/>
              <a:t>Vivo: </a:t>
            </a:r>
            <a:r>
              <a:rPr lang="en-AU" dirty="0" smtClean="0"/>
              <a:t>Lively and vivacious</a:t>
            </a:r>
            <a:endParaRPr lang="en-AU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b="1" dirty="0" smtClean="0"/>
              <a:t>A tempo: </a:t>
            </a:r>
            <a:r>
              <a:rPr lang="en-AU" dirty="0" smtClean="0"/>
              <a:t>Return to former tempo</a:t>
            </a:r>
          </a:p>
          <a:p>
            <a:r>
              <a:rPr lang="en-AU" b="1" dirty="0" smtClean="0"/>
              <a:t>Accelerando: </a:t>
            </a:r>
            <a:r>
              <a:rPr lang="en-AU" dirty="0" smtClean="0"/>
              <a:t>Gradually become faster</a:t>
            </a:r>
          </a:p>
          <a:p>
            <a:r>
              <a:rPr lang="en-AU" b="1" dirty="0" err="1" smtClean="0"/>
              <a:t>L’istesso</a:t>
            </a:r>
            <a:r>
              <a:rPr lang="en-AU" b="1" dirty="0" smtClean="0"/>
              <a:t> tempo: </a:t>
            </a:r>
            <a:r>
              <a:rPr lang="en-AU" dirty="0" smtClean="0"/>
              <a:t>At the same speed even though changed time signature</a:t>
            </a:r>
          </a:p>
          <a:p>
            <a:r>
              <a:rPr lang="en-AU" b="1" dirty="0" smtClean="0"/>
              <a:t>Meno </a:t>
            </a:r>
            <a:r>
              <a:rPr lang="en-AU" b="1" dirty="0" err="1" smtClean="0"/>
              <a:t>mosso</a:t>
            </a:r>
            <a:r>
              <a:rPr lang="en-AU" b="1" dirty="0" smtClean="0"/>
              <a:t>: </a:t>
            </a:r>
            <a:r>
              <a:rPr lang="en-AU" dirty="0" smtClean="0"/>
              <a:t>Less speed</a:t>
            </a:r>
          </a:p>
          <a:p>
            <a:r>
              <a:rPr lang="en-AU" b="1" dirty="0" smtClean="0"/>
              <a:t>Piu </a:t>
            </a:r>
            <a:r>
              <a:rPr lang="en-AU" b="1" dirty="0" err="1" smtClean="0"/>
              <a:t>mosso</a:t>
            </a:r>
            <a:r>
              <a:rPr lang="en-AU" b="1" dirty="0" smtClean="0"/>
              <a:t>: </a:t>
            </a:r>
            <a:r>
              <a:rPr lang="en-AU" dirty="0" smtClean="0"/>
              <a:t>More speed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771766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Duration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e Basics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Terminology&amp;quot;&quot;/&gt;&lt;property id=&quot;20307&quot; value=&quot;258&quot;/&gt;&lt;/object&gt;&lt;object type=&quot;3&quot; unique_id=&quot;10032&quot;&gt;&lt;property id=&quot;20148&quot; value=&quot;5&quot;/&gt;&lt;property id=&quot;20300&quot; value=&quot;Slide 4 - &amp;quot;Time Signatures&amp;quot;&quot;/&gt;&lt;property id=&quot;20307&quot; value=&quot;259&quot;/&gt;&lt;/object&gt;&lt;object type=&quot;3&quot; unique_id=&quot;10033&quot;&gt;&lt;property id=&quot;20148&quot; value=&quot;5&quot;/&gt;&lt;property id=&quot;20300&quot; value=&quot;Slide 5 - &amp;quot;Tempo Terminology&amp;quot;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320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Duration</vt:lpstr>
      <vt:lpstr>The Basics</vt:lpstr>
      <vt:lpstr>Terminology</vt:lpstr>
      <vt:lpstr>Time Signatures</vt:lpstr>
      <vt:lpstr>Tempo Terminology</vt:lpstr>
    </vt:vector>
  </TitlesOfParts>
  <Company>NSW, Department of Education and Training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Duration</dc:title>
  <dc:creator>Kate Edwards</dc:creator>
  <cp:lastModifiedBy>Kate Edwards</cp:lastModifiedBy>
  <cp:revision>9</cp:revision>
  <dcterms:created xsi:type="dcterms:W3CDTF">2012-11-28T02:56:36Z</dcterms:created>
  <dcterms:modified xsi:type="dcterms:W3CDTF">2012-11-28T03:56:12Z</dcterms:modified>
</cp:coreProperties>
</file>