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m4a" ContentType="audio/mp4"/>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sldIdLst>
    <p:sldId id="256" r:id="rId2"/>
    <p:sldId id="257" r:id="rId3"/>
    <p:sldId id="258" r:id="rId4"/>
    <p:sldId id="259" r:id="rId5"/>
    <p:sldId id="260" r:id="rId6"/>
    <p:sldId id="262" r:id="rId7"/>
    <p:sldId id="264" r:id="rId8"/>
    <p:sldId id="266" r:id="rId9"/>
    <p:sldId id="267" r:id="rId10"/>
    <p:sldId id="268" r:id="rId11"/>
    <p:sldId id="269" r:id="rId12"/>
    <p:sldId id="270" r:id="rId13"/>
    <p:sldId id="271" r:id="rId14"/>
    <p:sldId id="272" r:id="rId15"/>
    <p:sldId id="273" r:id="rId16"/>
    <p:sldId id="274" r:id="rId17"/>
    <p:sldId id="263"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p:restoredTop sz="94599"/>
  </p:normalViewPr>
  <p:slideViewPr>
    <p:cSldViewPr snapToGrid="0" snapToObjects="1">
      <p:cViewPr varScale="1">
        <p:scale>
          <a:sx n="99" d="100"/>
          <a:sy n="99"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303862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13697-693A-FB41-8981-50660F40B87F}"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408493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51253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27883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54985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784734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1330808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848712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730402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293479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13697-693A-FB41-8981-50660F40B87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1886376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413697-693A-FB41-8981-50660F40B87F}"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1035796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413697-693A-FB41-8981-50660F40B87F}" type="datetimeFigureOut">
              <a:rPr lang="en-US" smtClean="0"/>
              <a:t>6/21/16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113726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413697-693A-FB41-8981-50660F40B87F}" type="datetimeFigureOut">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1422212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13697-693A-FB41-8981-50660F40B87F}" type="datetimeFigureOut">
              <a:rPr lang="en-US" smtClean="0"/>
              <a:t>6/21/16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1625000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13697-693A-FB41-8981-50660F40B87F}"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1833326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13697-693A-FB41-8981-50660F40B87F}"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2B833-F585-9041-B212-97EAF01D2BCA}" type="slidenum">
              <a:rPr lang="en-US" smtClean="0"/>
              <a:t>‹#›</a:t>
            </a:fld>
            <a:endParaRPr lang="en-US"/>
          </a:p>
        </p:txBody>
      </p:sp>
    </p:spTree>
    <p:extLst>
      <p:ext uri="{BB962C8B-B14F-4D97-AF65-F5344CB8AC3E}">
        <p14:creationId xmlns:p14="http://schemas.microsoft.com/office/powerpoint/2010/main" val="62777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413697-693A-FB41-8981-50660F40B87F}" type="datetimeFigureOut">
              <a:rPr lang="en-US" smtClean="0"/>
              <a:t>6/21/16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F2B833-F585-9041-B212-97EAF01D2BCA}" type="slidenum">
              <a:rPr lang="en-US" smtClean="0"/>
              <a:t>‹#›</a:t>
            </a:fld>
            <a:endParaRPr lang="en-US"/>
          </a:p>
        </p:txBody>
      </p:sp>
    </p:spTree>
    <p:extLst>
      <p:ext uri="{BB962C8B-B14F-4D97-AF65-F5344CB8AC3E}">
        <p14:creationId xmlns:p14="http://schemas.microsoft.com/office/powerpoint/2010/main" val="59633545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png"/><Relationship Id="rId1" Type="http://schemas.microsoft.com/office/2007/relationships/media" Target="../media/media1.m4a"/><Relationship Id="rId2" Type="http://schemas.openxmlformats.org/officeDocument/2006/relationships/audio" Target="../media/media1.m4a"/></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Order in Music	</a:t>
            </a:r>
            <a:endParaRPr lang="en-US" dirty="0"/>
          </a:p>
        </p:txBody>
      </p:sp>
      <p:sp>
        <p:nvSpPr>
          <p:cNvPr id="3" name="Subtitle 2"/>
          <p:cNvSpPr>
            <a:spLocks noGrp="1"/>
          </p:cNvSpPr>
          <p:nvPr>
            <p:ph type="subTitle" idx="1"/>
          </p:nvPr>
        </p:nvSpPr>
        <p:spPr/>
        <p:txBody>
          <a:bodyPr/>
          <a:lstStyle/>
          <a:p>
            <a:r>
              <a:rPr lang="en-US" dirty="0" smtClean="0"/>
              <a:t>By Angel and Farah</a:t>
            </a:r>
          </a:p>
          <a:p>
            <a:r>
              <a:rPr lang="en-US" dirty="0" smtClean="0"/>
              <a:t>Music 2  Year 11 2016</a:t>
            </a:r>
            <a:endParaRPr lang="en-US" dirty="0"/>
          </a:p>
        </p:txBody>
      </p:sp>
    </p:spTree>
    <p:extLst>
      <p:ext uri="{BB962C8B-B14F-4D97-AF65-F5344CB8AC3E}">
        <p14:creationId xmlns:p14="http://schemas.microsoft.com/office/powerpoint/2010/main" val="19620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2535" y="0"/>
            <a:ext cx="10689465" cy="3970318"/>
          </a:xfrm>
          <a:prstGeom prst="rect">
            <a:avLst/>
          </a:prstGeom>
          <a:noFill/>
        </p:spPr>
        <p:txBody>
          <a:bodyPr wrap="square" rtlCol="0">
            <a:spAutoFit/>
          </a:bodyPr>
          <a:lstStyle/>
          <a:p>
            <a:r>
              <a:rPr lang="en-US" sz="2800" b="1" dirty="0" smtClean="0"/>
              <a:t>Second  Theme:</a:t>
            </a:r>
          </a:p>
          <a:p>
            <a:r>
              <a:rPr lang="en-US" sz="2800" dirty="0" smtClean="0"/>
              <a:t>The </a:t>
            </a:r>
            <a:r>
              <a:rPr lang="en-US" sz="2800" dirty="0"/>
              <a:t>tender second theme starts in the new key of B fat major, lyrical contrast to the sharp opening them. It is softer, flows more smoothly and uses longer notes, with the violins playing slurred </a:t>
            </a:r>
            <a:r>
              <a:rPr lang="en-US" sz="2800" dirty="0" smtClean="0"/>
              <a:t>minims </a:t>
            </a:r>
            <a:r>
              <a:rPr lang="en-US" sz="2800" dirty="0"/>
              <a:t>and crochets. This provides variation from the first theme, which consisted </a:t>
            </a:r>
            <a:r>
              <a:rPr lang="en-US" sz="2800" dirty="0" smtClean="0"/>
              <a:t>of </a:t>
            </a:r>
            <a:r>
              <a:rPr lang="en-US" sz="2800" dirty="0"/>
              <a:t>quaver runs. All the other instruments are not playing, which emphases the beginning of the second theme. The key is in minor in this theme, whereas in the first theme it was in major. This modulation in tonality provides contrast and variation.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308" y="4415307"/>
            <a:ext cx="7073900" cy="1054100"/>
          </a:xfrm>
          <a:prstGeom prst="rect">
            <a:avLst/>
          </a:prstGeom>
        </p:spPr>
      </p:pic>
    </p:spTree>
    <p:extLst>
      <p:ext uri="{BB962C8B-B14F-4D97-AF65-F5344CB8AC3E}">
        <p14:creationId xmlns:p14="http://schemas.microsoft.com/office/powerpoint/2010/main" val="125929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798" y="0"/>
            <a:ext cx="10788202" cy="4832092"/>
          </a:xfrm>
          <a:prstGeom prst="rect">
            <a:avLst/>
          </a:prstGeom>
          <a:noFill/>
        </p:spPr>
        <p:txBody>
          <a:bodyPr wrap="square" rtlCol="0">
            <a:spAutoFit/>
          </a:bodyPr>
          <a:lstStyle/>
          <a:p>
            <a:r>
              <a:rPr lang="en-US" sz="2800" b="1" dirty="0"/>
              <a:t>Development </a:t>
            </a:r>
          </a:p>
          <a:p>
            <a:r>
              <a:rPr lang="en-US" sz="2800" dirty="0"/>
              <a:t>Mozart weaves almost the entire development section from the upward arpeggio of the first theme. During the opening few seconds, there is an eruption of violence as the all instruments play in unison a variation of the arpeggio and a series of jagged downward leaps. This provides a strong beginning to the new section. </a:t>
            </a:r>
            <a:r>
              <a:rPr lang="en-US" sz="2800" dirty="0"/>
              <a:t>T</a:t>
            </a:r>
            <a:r>
              <a:rPr lang="en-US" sz="2800" dirty="0" smtClean="0"/>
              <a:t>he </a:t>
            </a:r>
            <a:r>
              <a:rPr lang="en-US" sz="2800" dirty="0"/>
              <a:t>development </a:t>
            </a:r>
            <a:r>
              <a:rPr lang="en-US" sz="2800" dirty="0" smtClean="0"/>
              <a:t>continues as the </a:t>
            </a:r>
            <a:r>
              <a:rPr lang="en-US" sz="2800" dirty="0"/>
              <a:t>texture becomes polyphonic and contrasts with the </a:t>
            </a:r>
            <a:r>
              <a:rPr lang="en-US" sz="2800" dirty="0" smtClean="0"/>
              <a:t>homophonic texture </a:t>
            </a:r>
            <a:r>
              <a:rPr lang="en-US" sz="2800" dirty="0"/>
              <a:t>of the exposition. Arpeggios press on each other in quick imitation between the violin 1 and 2 and viola. There is </a:t>
            </a:r>
            <a:r>
              <a:rPr lang="en-US" sz="2800" dirty="0" smtClean="0"/>
              <a:t>an </a:t>
            </a:r>
            <a:r>
              <a:rPr lang="en-US" sz="2800" dirty="0"/>
              <a:t>imitation of </a:t>
            </a:r>
            <a:r>
              <a:rPr lang="en-US" sz="2800" dirty="0" smtClean="0"/>
              <a:t>rapid </a:t>
            </a:r>
            <a:r>
              <a:rPr lang="en-US" sz="2800" dirty="0"/>
              <a:t>shifts in key </a:t>
            </a:r>
            <a:r>
              <a:rPr lang="en-US" sz="2800" dirty="0" smtClean="0"/>
              <a:t>which creates </a:t>
            </a:r>
            <a:r>
              <a:rPr lang="en-US" sz="2800" dirty="0"/>
              <a:t>restless intensity. Imitation adds variety and contrast within a section.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659" y="4832092"/>
            <a:ext cx="6807200" cy="1155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459" y="4806692"/>
            <a:ext cx="3378200" cy="1181100"/>
          </a:xfrm>
          <a:prstGeom prst="rect">
            <a:avLst/>
          </a:prstGeom>
        </p:spPr>
      </p:pic>
    </p:spTree>
    <p:extLst>
      <p:ext uri="{BB962C8B-B14F-4D97-AF65-F5344CB8AC3E}">
        <p14:creationId xmlns:p14="http://schemas.microsoft.com/office/powerpoint/2010/main" val="428604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344" y="0"/>
            <a:ext cx="10633656" cy="2677656"/>
          </a:xfrm>
          <a:prstGeom prst="rect">
            <a:avLst/>
          </a:prstGeom>
          <a:noFill/>
        </p:spPr>
        <p:txBody>
          <a:bodyPr wrap="square" rtlCol="0">
            <a:spAutoFit/>
          </a:bodyPr>
          <a:lstStyle/>
          <a:p>
            <a:r>
              <a:rPr lang="en-US" sz="2800" b="1" dirty="0" smtClean="0"/>
              <a:t>Recap</a:t>
            </a:r>
            <a:endParaRPr lang="en-US" sz="2800" b="1" dirty="0"/>
          </a:p>
          <a:p>
            <a:r>
              <a:rPr lang="en-US" sz="2800" dirty="0"/>
              <a:t>Both the first and second movement are in the tonic key G minor. This minor key now adds a touch of melancholy to the tender second theme, which was heard in major before. The passion and violence of this movement foreshadows the romantic expression to come during the 19th century.</a:t>
            </a:r>
          </a:p>
        </p:txBody>
      </p:sp>
      <p:pic>
        <p:nvPicPr>
          <p:cNvPr id="3" name="Picture 2"/>
          <p:cNvPicPr>
            <a:picLocks noChangeAspect="1"/>
          </p:cNvPicPr>
          <p:nvPr/>
        </p:nvPicPr>
        <p:blipFill>
          <a:blip r:embed="rId2"/>
          <a:stretch>
            <a:fillRect/>
          </a:stretch>
        </p:blipFill>
        <p:spPr>
          <a:xfrm>
            <a:off x="4897102" y="3301374"/>
            <a:ext cx="3492500" cy="1079500"/>
          </a:xfrm>
          <a:prstGeom prst="rect">
            <a:avLst/>
          </a:prstGeom>
        </p:spPr>
      </p:pic>
    </p:spTree>
    <p:extLst>
      <p:ext uri="{BB962C8B-B14F-4D97-AF65-F5344CB8AC3E}">
        <p14:creationId xmlns:p14="http://schemas.microsoft.com/office/powerpoint/2010/main" val="131210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610" y="-112866"/>
            <a:ext cx="10446327" cy="2246769"/>
          </a:xfrm>
          <a:prstGeom prst="rect">
            <a:avLst/>
          </a:prstGeom>
          <a:noFill/>
        </p:spPr>
        <p:txBody>
          <a:bodyPr wrap="square" rtlCol="0">
            <a:spAutoFit/>
          </a:bodyPr>
          <a:lstStyle/>
          <a:p>
            <a:endParaRPr lang="en-US" sz="2800" b="1" dirty="0"/>
          </a:p>
          <a:p>
            <a:r>
              <a:rPr lang="en-US" sz="2800" b="1" dirty="0"/>
              <a:t>First theme </a:t>
            </a:r>
          </a:p>
          <a:p>
            <a:r>
              <a:rPr lang="en-US" sz="2800" dirty="0"/>
              <a:t>The upward arpeggio in a minor key played by flute. Introduces the recapitulation section. There is doubling with the strings to </a:t>
            </a:r>
            <a:r>
              <a:rPr lang="en-US" sz="2800" dirty="0" smtClean="0"/>
              <a:t>emphasize </a:t>
            </a:r>
            <a:r>
              <a:rPr lang="en-US" sz="2800" dirty="0"/>
              <a:t>the new section. </a:t>
            </a:r>
          </a:p>
        </p:txBody>
      </p:sp>
      <p:pic>
        <p:nvPicPr>
          <p:cNvPr id="3" name="Picture 2"/>
          <p:cNvPicPr>
            <a:picLocks noChangeAspect="1"/>
          </p:cNvPicPr>
          <p:nvPr/>
        </p:nvPicPr>
        <p:blipFill>
          <a:blip r:embed="rId2"/>
          <a:stretch>
            <a:fillRect/>
          </a:stretch>
        </p:blipFill>
        <p:spPr>
          <a:xfrm>
            <a:off x="4692673" y="3151567"/>
            <a:ext cx="4140200" cy="838200"/>
          </a:xfrm>
          <a:prstGeom prst="rect">
            <a:avLst/>
          </a:prstGeom>
        </p:spPr>
      </p:pic>
    </p:spTree>
    <p:extLst>
      <p:ext uri="{BB962C8B-B14F-4D97-AF65-F5344CB8AC3E}">
        <p14:creationId xmlns:p14="http://schemas.microsoft.com/office/powerpoint/2010/main" val="31394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3949" y="181710"/>
            <a:ext cx="10367493" cy="2246769"/>
          </a:xfrm>
          <a:prstGeom prst="rect">
            <a:avLst/>
          </a:prstGeom>
          <a:noFill/>
        </p:spPr>
        <p:txBody>
          <a:bodyPr wrap="square" rtlCol="0">
            <a:spAutoFit/>
          </a:bodyPr>
          <a:lstStyle/>
          <a:p>
            <a:r>
              <a:rPr lang="en-US" sz="2800" b="1" dirty="0"/>
              <a:t>Bridge </a:t>
            </a:r>
          </a:p>
          <a:p>
            <a:r>
              <a:rPr lang="en-US" sz="2800" dirty="0"/>
              <a:t>Passage of continuously rushing notes played by the strings. Consists of  sets of 4 quavers slurred. Provides rhythmical contrast and variation from first theme and thickens texture. All other instruments are playing crochets on the beat. </a:t>
            </a:r>
          </a:p>
        </p:txBody>
      </p:sp>
      <p:pic>
        <p:nvPicPr>
          <p:cNvPr id="3" name="Picture 2"/>
          <p:cNvPicPr>
            <a:picLocks noChangeAspect="1"/>
          </p:cNvPicPr>
          <p:nvPr/>
        </p:nvPicPr>
        <p:blipFill>
          <a:blip r:embed="rId2"/>
          <a:stretch>
            <a:fillRect/>
          </a:stretch>
        </p:blipFill>
        <p:spPr>
          <a:xfrm>
            <a:off x="3695789" y="3215962"/>
            <a:ext cx="5727700" cy="838200"/>
          </a:xfrm>
          <a:prstGeom prst="rect">
            <a:avLst/>
          </a:prstGeom>
        </p:spPr>
      </p:pic>
    </p:spTree>
    <p:extLst>
      <p:ext uri="{BB962C8B-B14F-4D97-AF65-F5344CB8AC3E}">
        <p14:creationId xmlns:p14="http://schemas.microsoft.com/office/powerpoint/2010/main" val="203574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919" y="0"/>
            <a:ext cx="10801081" cy="3970318"/>
          </a:xfrm>
          <a:prstGeom prst="rect">
            <a:avLst/>
          </a:prstGeom>
          <a:noFill/>
        </p:spPr>
        <p:txBody>
          <a:bodyPr wrap="square" rtlCol="0">
            <a:spAutoFit/>
          </a:bodyPr>
          <a:lstStyle/>
          <a:p>
            <a:r>
              <a:rPr lang="en-US" sz="2800" b="1" dirty="0"/>
              <a:t>Second theme </a:t>
            </a:r>
          </a:p>
          <a:p>
            <a:r>
              <a:rPr lang="en-US" sz="2800" dirty="0"/>
              <a:t>Violins play a tender melody in a minor key. Consists of slurred crochets and </a:t>
            </a:r>
            <a:r>
              <a:rPr lang="en-US" sz="2800" dirty="0" smtClean="0"/>
              <a:t>minims. </a:t>
            </a:r>
            <a:r>
              <a:rPr lang="en-US" sz="2800" dirty="0"/>
              <a:t>Introduces the second theme. No other instruments are playing which thins out the texture and puts an emphasis on the main melody. </a:t>
            </a:r>
            <a:endParaRPr lang="en-US" sz="2800" dirty="0" smtClean="0"/>
          </a:p>
          <a:p>
            <a:r>
              <a:rPr lang="en-US" sz="2800" dirty="0"/>
              <a:t>Woodwinds take over the melody however is varied. Consists of slurred semibreves and minims. The variation in melody, from short note values played by the violin, to longer note values played by the flute, provides a rhythmical variation and balance to the section. </a:t>
            </a:r>
          </a:p>
        </p:txBody>
      </p:sp>
      <p:pic>
        <p:nvPicPr>
          <p:cNvPr id="3" name="Picture 2"/>
          <p:cNvPicPr>
            <a:picLocks noChangeAspect="1"/>
          </p:cNvPicPr>
          <p:nvPr/>
        </p:nvPicPr>
        <p:blipFill>
          <a:blip r:embed="rId2"/>
          <a:stretch>
            <a:fillRect/>
          </a:stretch>
        </p:blipFill>
        <p:spPr>
          <a:xfrm>
            <a:off x="3392152" y="4549015"/>
            <a:ext cx="5588000" cy="850900"/>
          </a:xfrm>
          <a:prstGeom prst="rect">
            <a:avLst/>
          </a:prstGeom>
        </p:spPr>
      </p:pic>
    </p:spTree>
    <p:extLst>
      <p:ext uri="{BB962C8B-B14F-4D97-AF65-F5344CB8AC3E}">
        <p14:creationId xmlns:p14="http://schemas.microsoft.com/office/powerpoint/2010/main" val="1651442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8429" y="315884"/>
            <a:ext cx="8728364" cy="1231106"/>
          </a:xfrm>
          <a:prstGeom prst="rect">
            <a:avLst/>
          </a:prstGeom>
          <a:noFill/>
        </p:spPr>
        <p:txBody>
          <a:bodyPr wrap="square" rtlCol="0">
            <a:spAutoFit/>
          </a:bodyPr>
          <a:lstStyle/>
          <a:p>
            <a:r>
              <a:rPr lang="en-US" sz="2800" b="1" dirty="0"/>
              <a:t>Closing section </a:t>
            </a:r>
          </a:p>
          <a:p>
            <a:r>
              <a:rPr lang="en-US" sz="2800" dirty="0"/>
              <a:t>The piece ends on a perfect cadence. </a:t>
            </a:r>
          </a:p>
          <a:p>
            <a:endParaRPr lang="en-US" dirty="0"/>
          </a:p>
        </p:txBody>
      </p:sp>
      <p:pic>
        <p:nvPicPr>
          <p:cNvPr id="3" name="Picture 2"/>
          <p:cNvPicPr>
            <a:picLocks noChangeAspect="1"/>
          </p:cNvPicPr>
          <p:nvPr/>
        </p:nvPicPr>
        <p:blipFill>
          <a:blip r:embed="rId2"/>
          <a:stretch>
            <a:fillRect/>
          </a:stretch>
        </p:blipFill>
        <p:spPr>
          <a:xfrm>
            <a:off x="5694911" y="2168212"/>
            <a:ext cx="1295400" cy="2933700"/>
          </a:xfrm>
          <a:prstGeom prst="rect">
            <a:avLst/>
          </a:prstGeom>
        </p:spPr>
      </p:pic>
    </p:spTree>
    <p:extLst>
      <p:ext uri="{BB962C8B-B14F-4D97-AF65-F5344CB8AC3E}">
        <p14:creationId xmlns:p14="http://schemas.microsoft.com/office/powerpoint/2010/main" val="104791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Mozarts</a:t>
            </a:r>
            <a:r>
              <a:rPr lang="en-US" dirty="0"/>
              <a:t> Recording: https://</a:t>
            </a:r>
            <a:r>
              <a:rPr lang="en-US" dirty="0" err="1" smtClean="0"/>
              <a:t>www.youtube.com</a:t>
            </a:r>
            <a:r>
              <a:rPr lang="en-US" dirty="0" smtClean="0"/>
              <a:t>/</a:t>
            </a:r>
            <a:r>
              <a:rPr lang="en-US" dirty="0" err="1" smtClean="0"/>
              <a:t>watch?v</a:t>
            </a:r>
            <a:r>
              <a:rPr lang="en-US" dirty="0" smtClean="0"/>
              <a:t>=</a:t>
            </a:r>
            <a:r>
              <a:rPr lang="en-US" dirty="0" err="1" smtClean="0"/>
              <a:t>FdXgijZVdPs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5" name="Mozarts Symphony No. 4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422283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173"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England Conservatory </a:t>
            </a:r>
            <a:r>
              <a:rPr lang="en-US" dirty="0"/>
              <a:t>Youth Symphony</a:t>
            </a:r>
            <a:br>
              <a:rPr lang="en-US" dirty="0"/>
            </a:br>
            <a:r>
              <a:rPr lang="en-US" dirty="0"/>
              <a:t>https://</a:t>
            </a:r>
            <a:r>
              <a:rPr lang="en-US" dirty="0" err="1"/>
              <a:t>www.youtube.com</a:t>
            </a:r>
            <a:r>
              <a:rPr lang="en-US" dirty="0"/>
              <a:t>/</a:t>
            </a:r>
            <a:r>
              <a:rPr lang="en-US" dirty="0" err="1"/>
              <a:t>watch?v</a:t>
            </a:r>
            <a:r>
              <a:rPr lang="en-US" dirty="0"/>
              <a:t>=eUMuNSVtQf8</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7702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Sonata Form </a:t>
            </a:r>
            <a:endParaRPr lang="en-US" dirty="0"/>
          </a:p>
        </p:txBody>
      </p:sp>
      <p:sp>
        <p:nvSpPr>
          <p:cNvPr id="3" name="Content Placeholder 2"/>
          <p:cNvSpPr>
            <a:spLocks noGrp="1"/>
          </p:cNvSpPr>
          <p:nvPr>
            <p:ph idx="1"/>
          </p:nvPr>
        </p:nvSpPr>
        <p:spPr/>
        <p:txBody>
          <a:bodyPr/>
          <a:lstStyle/>
          <a:p>
            <a:r>
              <a:rPr lang="en-US" dirty="0" smtClean="0"/>
              <a:t>Sonata form is referring to a type of composition in three sections. </a:t>
            </a:r>
          </a:p>
          <a:p>
            <a:r>
              <a:rPr lang="en-US" dirty="0" smtClean="0"/>
              <a:t>These three sections include:</a:t>
            </a:r>
          </a:p>
          <a:p>
            <a:pPr>
              <a:buClr>
                <a:schemeClr val="accent3"/>
              </a:buClr>
            </a:pPr>
            <a:r>
              <a:rPr lang="en-US" dirty="0" smtClean="0"/>
              <a:t>Exposition </a:t>
            </a:r>
          </a:p>
          <a:p>
            <a:pPr>
              <a:buClr>
                <a:schemeClr val="accent3"/>
              </a:buClr>
            </a:pPr>
            <a:r>
              <a:rPr lang="en-US" dirty="0" smtClean="0"/>
              <a:t>Development </a:t>
            </a:r>
          </a:p>
          <a:p>
            <a:pPr>
              <a:buClr>
                <a:schemeClr val="accent3"/>
              </a:buClr>
            </a:pPr>
            <a:r>
              <a:rPr lang="en-US" dirty="0" smtClean="0"/>
              <a:t>Recapitulation </a:t>
            </a:r>
          </a:p>
        </p:txBody>
      </p:sp>
    </p:spTree>
    <p:extLst>
      <p:ext uri="{BB962C8B-B14F-4D97-AF65-F5344CB8AC3E}">
        <p14:creationId xmlns:p14="http://schemas.microsoft.com/office/powerpoint/2010/main" val="149741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Exposition </a:t>
            </a:r>
            <a:endParaRPr lang="en-US" dirty="0"/>
          </a:p>
        </p:txBody>
      </p:sp>
      <p:sp>
        <p:nvSpPr>
          <p:cNvPr id="3" name="Content Placeholder 2"/>
          <p:cNvSpPr>
            <a:spLocks noGrp="1"/>
          </p:cNvSpPr>
          <p:nvPr>
            <p:ph idx="1"/>
          </p:nvPr>
        </p:nvSpPr>
        <p:spPr/>
        <p:txBody>
          <a:bodyPr>
            <a:normAutofit/>
          </a:bodyPr>
          <a:lstStyle/>
          <a:p>
            <a:r>
              <a:rPr lang="en-US" dirty="0" smtClean="0"/>
              <a:t>First theme in tonic (home) key </a:t>
            </a:r>
          </a:p>
          <a:p>
            <a:r>
              <a:rPr lang="en-US" dirty="0" smtClean="0"/>
              <a:t>Bridge containing modulation from home key to new key</a:t>
            </a:r>
          </a:p>
          <a:p>
            <a:r>
              <a:rPr lang="en-US" dirty="0" smtClean="0"/>
              <a:t>Second theme in new key</a:t>
            </a:r>
          </a:p>
          <a:p>
            <a:r>
              <a:rPr lang="en-US" dirty="0" smtClean="0"/>
              <a:t>Closing section in key of second theme</a:t>
            </a:r>
            <a:endParaRPr lang="en-US" dirty="0"/>
          </a:p>
        </p:txBody>
      </p:sp>
    </p:spTree>
    <p:extLst>
      <p:ext uri="{BB962C8B-B14F-4D97-AF65-F5344CB8AC3E}">
        <p14:creationId xmlns:p14="http://schemas.microsoft.com/office/powerpoint/2010/main" val="885279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t>
            </a:r>
            <a:endParaRPr lang="en-US" dirty="0"/>
          </a:p>
        </p:txBody>
      </p:sp>
      <p:sp>
        <p:nvSpPr>
          <p:cNvPr id="3" name="Content Placeholder 2"/>
          <p:cNvSpPr>
            <a:spLocks noGrp="1"/>
          </p:cNvSpPr>
          <p:nvPr>
            <p:ph idx="1"/>
          </p:nvPr>
        </p:nvSpPr>
        <p:spPr/>
        <p:txBody>
          <a:bodyPr/>
          <a:lstStyle/>
          <a:p>
            <a:r>
              <a:rPr lang="en-US" dirty="0" smtClean="0"/>
              <a:t>New treatment of themes; modulations to different keys</a:t>
            </a:r>
            <a:endParaRPr lang="en-US" dirty="0"/>
          </a:p>
        </p:txBody>
      </p:sp>
    </p:spTree>
    <p:extLst>
      <p:ext uri="{BB962C8B-B14F-4D97-AF65-F5344CB8AC3E}">
        <p14:creationId xmlns:p14="http://schemas.microsoft.com/office/powerpoint/2010/main" val="541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 </a:t>
            </a:r>
            <a:endParaRPr lang="en-US" dirty="0"/>
          </a:p>
        </p:txBody>
      </p:sp>
      <p:sp>
        <p:nvSpPr>
          <p:cNvPr id="3" name="Content Placeholder 2"/>
          <p:cNvSpPr>
            <a:spLocks noGrp="1"/>
          </p:cNvSpPr>
          <p:nvPr>
            <p:ph idx="1"/>
          </p:nvPr>
        </p:nvSpPr>
        <p:spPr/>
        <p:txBody>
          <a:bodyPr/>
          <a:lstStyle/>
          <a:p>
            <a:r>
              <a:rPr lang="en-US" dirty="0" smtClean="0"/>
              <a:t>First theme in tonic key </a:t>
            </a:r>
          </a:p>
          <a:p>
            <a:r>
              <a:rPr lang="en-US" dirty="0" smtClean="0"/>
              <a:t>Bridge</a:t>
            </a:r>
          </a:p>
          <a:p>
            <a:r>
              <a:rPr lang="en-US" dirty="0" smtClean="0"/>
              <a:t>Second theme in tonic key </a:t>
            </a:r>
          </a:p>
          <a:p>
            <a:r>
              <a:rPr lang="en-US" dirty="0" smtClean="0"/>
              <a:t>Closing Section in tonic key </a:t>
            </a:r>
            <a:endParaRPr lang="en-US" dirty="0"/>
          </a:p>
        </p:txBody>
      </p:sp>
    </p:spTree>
    <p:extLst>
      <p:ext uri="{BB962C8B-B14F-4D97-AF65-F5344CB8AC3E}">
        <p14:creationId xmlns:p14="http://schemas.microsoft.com/office/powerpoint/2010/main" val="1110296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6445" y="1800679"/>
            <a:ext cx="7628172" cy="3124200"/>
          </a:xfrm>
          <a:prstGeom prst="rect">
            <a:avLst/>
          </a:prstGeom>
        </p:spPr>
      </p:pic>
    </p:spTree>
    <p:extLst>
      <p:ext uri="{BB962C8B-B14F-4D97-AF65-F5344CB8AC3E}">
        <p14:creationId xmlns:p14="http://schemas.microsoft.com/office/powerpoint/2010/main" val="85108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Mozart Symphony No. 40 in G Minor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Fourth Movement: Allegro assai (very fast)</a:t>
                </a:r>
              </a:p>
              <a:p>
                <a:r>
                  <a:rPr lang="en-US" dirty="0" smtClean="0"/>
                  <a:t>Sonata form, duple meter </a:t>
                </a:r>
                <a14:m>
                  <m:oMath xmlns:m="http://schemas.openxmlformats.org/officeDocument/2006/math">
                    <m:f>
                      <m:fPr>
                        <m:ctrlPr>
                          <a:rPr lang="en-US" i="1" smtClean="0">
                            <a:latin typeface="Cambria Math" charset="0"/>
                          </a:rPr>
                        </m:ctrlPr>
                      </m:fPr>
                      <m:num>
                        <m:r>
                          <a:rPr lang="en-AU" b="0" i="1" smtClean="0">
                            <a:latin typeface="Cambria Math" charset="0"/>
                          </a:rPr>
                          <m:t>2</m:t>
                        </m:r>
                      </m:num>
                      <m:den>
                        <m:r>
                          <a:rPr lang="en-AU" b="0" i="1" smtClean="0">
                            <a:latin typeface="Cambria Math" charset="0"/>
                          </a:rPr>
                          <m:t>2</m:t>
                        </m:r>
                      </m:den>
                    </m:f>
                    <m:r>
                      <a:rPr lang="en-AU" b="0" i="0" smtClean="0">
                        <a:latin typeface="Cambria Math" charset="0"/>
                      </a:rPr>
                      <m:t>,</m:t>
                    </m:r>
                  </m:oMath>
                </a14:m>
                <a:r>
                  <a:rPr lang="en-US" dirty="0" smtClean="0"/>
                  <a:t> G Minor</a:t>
                </a:r>
              </a:p>
              <a:p>
                <a:r>
                  <a:rPr lang="en-US" dirty="0" smtClean="0"/>
                  <a:t>Flute, 2 </a:t>
                </a:r>
                <a:r>
                  <a:rPr lang="en-US" dirty="0" smtClean="0"/>
                  <a:t>Oboes</a:t>
                </a:r>
                <a:r>
                  <a:rPr lang="en-US" dirty="0" smtClean="0"/>
                  <a:t>, 2 </a:t>
                </a:r>
                <a:r>
                  <a:rPr lang="en-US" dirty="0" smtClean="0"/>
                  <a:t>Clarinets</a:t>
                </a:r>
                <a:r>
                  <a:rPr lang="en-US" dirty="0" smtClean="0"/>
                  <a:t>, 2 </a:t>
                </a:r>
                <a:r>
                  <a:rPr lang="en-US" dirty="0" smtClean="0"/>
                  <a:t>Bassoons</a:t>
                </a:r>
                <a:r>
                  <a:rPr lang="en-US" dirty="0" smtClean="0"/>
                  <a:t>, 2 French Horns, 1</a:t>
                </a:r>
                <a:r>
                  <a:rPr lang="en-US" baseline="30000" dirty="0" smtClean="0"/>
                  <a:t>st</a:t>
                </a:r>
                <a:r>
                  <a:rPr lang="en-US" dirty="0" smtClean="0"/>
                  <a:t> Violins, 2</a:t>
                </a:r>
                <a:r>
                  <a:rPr lang="en-US" baseline="30000" dirty="0" smtClean="0"/>
                  <a:t>nd</a:t>
                </a:r>
                <a:r>
                  <a:rPr lang="en-US" dirty="0" smtClean="0"/>
                  <a:t> Violins, Violas, Cellos, Double </a:t>
                </a:r>
                <a:r>
                  <a:rPr lang="en-US" dirty="0" smtClean="0"/>
                  <a:t>Basses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21"/>
                </a:stretch>
              </a:blipFill>
            </p:spPr>
            <p:txBody>
              <a:bodyPr/>
              <a:lstStyle/>
              <a:p>
                <a:r>
                  <a:rPr lang="en-US">
                    <a:noFill/>
                  </a:rPr>
                  <a:t> </a:t>
                </a:r>
              </a:p>
            </p:txBody>
          </p:sp>
        </mc:Fallback>
      </mc:AlternateContent>
    </p:spTree>
    <p:extLst>
      <p:ext uri="{BB962C8B-B14F-4D97-AF65-F5344CB8AC3E}">
        <p14:creationId xmlns:p14="http://schemas.microsoft.com/office/powerpoint/2010/main" val="1115942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763" y="3247826"/>
            <a:ext cx="10978681" cy="1228725"/>
          </a:xfrm>
        </p:spPr>
        <p:txBody>
          <a:bodyPr>
            <a:normAutofit/>
          </a:bodyPr>
          <a:lstStyle/>
          <a:p>
            <a:r>
              <a:rPr lang="en-US" sz="2800" dirty="0" smtClean="0"/>
              <a:t>1. Upward arpeggio, explosive rushing phrase, minor key </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98" y="4476551"/>
            <a:ext cx="11978805" cy="2136441"/>
          </a:xfrm>
        </p:spPr>
      </p:pic>
      <p:sp>
        <p:nvSpPr>
          <p:cNvPr id="3" name="TextBox 2"/>
          <p:cNvSpPr txBox="1"/>
          <p:nvPr/>
        </p:nvSpPr>
        <p:spPr>
          <a:xfrm>
            <a:off x="1546166" y="3389"/>
            <a:ext cx="10402277" cy="3693319"/>
          </a:xfrm>
          <a:prstGeom prst="rect">
            <a:avLst/>
          </a:prstGeom>
          <a:noFill/>
        </p:spPr>
        <p:txBody>
          <a:bodyPr wrap="square" rtlCol="0">
            <a:spAutoFit/>
          </a:bodyPr>
          <a:lstStyle/>
          <a:p>
            <a:r>
              <a:rPr lang="en-US" sz="3200" b="1" dirty="0" smtClean="0"/>
              <a:t>First theme: </a:t>
            </a:r>
          </a:p>
          <a:p>
            <a:r>
              <a:rPr lang="en-US" sz="3200" dirty="0" smtClean="0"/>
              <a:t>The </a:t>
            </a:r>
            <a:r>
              <a:rPr lang="en-US" sz="3200" dirty="0"/>
              <a:t>opening theme is in the tonic key of G minor, </a:t>
            </a:r>
            <a:r>
              <a:rPr lang="en-US" sz="3200" dirty="0" smtClean="0"/>
              <a:t>which conveys </a:t>
            </a:r>
            <a:r>
              <a:rPr lang="en-US" sz="3200" dirty="0"/>
              <a:t>a feeling of controlled tension. The opening theme in the tonic key of G minor, offers sharp contrast of dynamics and rhythm.  </a:t>
            </a:r>
            <a:r>
              <a:rPr lang="en-US" sz="3200" dirty="0" smtClean="0"/>
              <a:t>A soft upward arpeggio (broken chord) alternates repeatedly with a loud rushing phrase. </a:t>
            </a:r>
          </a:p>
          <a:p>
            <a:endParaRPr lang="en-US" sz="2400" dirty="0"/>
          </a:p>
          <a:p>
            <a:endParaRPr lang="en-US" dirty="0"/>
          </a:p>
        </p:txBody>
      </p:sp>
    </p:spTree>
    <p:extLst>
      <p:ext uri="{BB962C8B-B14F-4D97-AF65-F5344CB8AC3E}">
        <p14:creationId xmlns:p14="http://schemas.microsoft.com/office/powerpoint/2010/main" val="115592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2586" y="0"/>
            <a:ext cx="10659413" cy="3539430"/>
          </a:xfrm>
          <a:prstGeom prst="rect">
            <a:avLst/>
          </a:prstGeom>
          <a:noFill/>
        </p:spPr>
        <p:txBody>
          <a:bodyPr wrap="square" rtlCol="0">
            <a:spAutoFit/>
          </a:bodyPr>
          <a:lstStyle/>
          <a:p>
            <a:r>
              <a:rPr lang="en-US" sz="2800" b="1" dirty="0" smtClean="0"/>
              <a:t>Bridge:</a:t>
            </a:r>
          </a:p>
          <a:p>
            <a:r>
              <a:rPr lang="en-US" sz="2800" dirty="0"/>
              <a:t>Excitement is maintained throughout the long bridge which is based on violin 1 and 2 playing loud rushing phrases of the first theme. It consists of 2 sets of quavers with the first 2 notes slurred. The other instruments above it are playing crochets on the beat to </a:t>
            </a:r>
            <a:r>
              <a:rPr lang="en-US" sz="2800" dirty="0" err="1" smtClean="0"/>
              <a:t>harmonise</a:t>
            </a:r>
            <a:r>
              <a:rPr lang="en-US" sz="2800" dirty="0" smtClean="0"/>
              <a:t> </a:t>
            </a:r>
            <a:r>
              <a:rPr lang="en-US" sz="2800" dirty="0"/>
              <a:t>and provide a thicker texture. The bridge ends clearly with a brief pause as do other sections in this movement.</a:t>
            </a:r>
          </a:p>
          <a:p>
            <a:r>
              <a:rPr lang="en-US" sz="2800" b="1" dirty="0" smtClean="0"/>
              <a:t> </a:t>
            </a:r>
          </a:p>
        </p:txBody>
      </p:sp>
      <p:pic>
        <p:nvPicPr>
          <p:cNvPr id="2" name="Picture 1"/>
          <p:cNvPicPr>
            <a:picLocks noChangeAspect="1"/>
          </p:cNvPicPr>
          <p:nvPr/>
        </p:nvPicPr>
        <p:blipFill>
          <a:blip r:embed="rId2"/>
          <a:stretch>
            <a:fillRect/>
          </a:stretch>
        </p:blipFill>
        <p:spPr>
          <a:xfrm>
            <a:off x="2512543" y="3524291"/>
            <a:ext cx="5562510" cy="799035"/>
          </a:xfrm>
          <a:prstGeom prst="rect">
            <a:avLst/>
          </a:prstGeom>
        </p:spPr>
      </p:pic>
    </p:spTree>
    <p:extLst>
      <p:ext uri="{BB962C8B-B14F-4D97-AF65-F5344CB8AC3E}">
        <p14:creationId xmlns:p14="http://schemas.microsoft.com/office/powerpoint/2010/main" val="389697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1275</TotalTime>
  <Words>722</Words>
  <Application>Microsoft Macintosh PowerPoint</Application>
  <PresentationFormat>Widescreen</PresentationFormat>
  <Paragraphs>49</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Cambria Math</vt:lpstr>
      <vt:lpstr>Corbel</vt:lpstr>
      <vt:lpstr>Arial</vt:lpstr>
      <vt:lpstr>Parallax</vt:lpstr>
      <vt:lpstr>Order in Music </vt:lpstr>
      <vt:lpstr>Structure: Sonata Form </vt:lpstr>
      <vt:lpstr>Exposition </vt:lpstr>
      <vt:lpstr>Development </vt:lpstr>
      <vt:lpstr>Recapitulation </vt:lpstr>
      <vt:lpstr>PowerPoint Presentation</vt:lpstr>
      <vt:lpstr>Mozart Symphony No. 40 in G Minor</vt:lpstr>
      <vt:lpstr>1. Upward arpeggio, explosive rushing phrase, minor key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Mozarts Recording: https://www.youtube.com/watch?v=FdXgijZVdPs </vt:lpstr>
      <vt:lpstr>New England Conservatory Youth Symphony https://www.youtube.com/watch?v=eUMuNSVtQf8</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in Music </dc:title>
  <dc:creator>Fairclough, Angel</dc:creator>
  <cp:lastModifiedBy>Fairclough, Angel</cp:lastModifiedBy>
  <cp:revision>17</cp:revision>
  <dcterms:created xsi:type="dcterms:W3CDTF">2016-05-05T04:15:42Z</dcterms:created>
  <dcterms:modified xsi:type="dcterms:W3CDTF">2016-06-20T23:39:28Z</dcterms:modified>
</cp:coreProperties>
</file>